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9" r:id="rId1"/>
  </p:sldMasterIdLst>
  <p:notesMasterIdLst>
    <p:notesMasterId r:id="rId11"/>
  </p:notesMasterIdLst>
  <p:handoutMasterIdLst>
    <p:handoutMasterId r:id="rId12"/>
  </p:handoutMasterIdLst>
  <p:sldIdLst>
    <p:sldId id="996" r:id="rId2"/>
    <p:sldId id="880" r:id="rId3"/>
    <p:sldId id="989" r:id="rId4"/>
    <p:sldId id="937" r:id="rId5"/>
    <p:sldId id="986" r:id="rId6"/>
    <p:sldId id="939" r:id="rId7"/>
    <p:sldId id="990" r:id="rId8"/>
    <p:sldId id="987" r:id="rId9"/>
    <p:sldId id="917" r:id="rId10"/>
  </p:sldIdLst>
  <p:sldSz cx="12192000" cy="6858000"/>
  <p:notesSz cx="7010400" cy="92964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AD"/>
    <a:srgbClr val="A7FBC1"/>
    <a:srgbClr val="FFCC00"/>
    <a:srgbClr val="33CC33"/>
    <a:srgbClr val="99FF99"/>
    <a:srgbClr val="C4D7FC"/>
    <a:srgbClr val="2639AC"/>
    <a:srgbClr val="833AC6"/>
    <a:srgbClr val="126A9B"/>
    <a:srgbClr val="1D71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7" autoAdjust="0"/>
    <p:restoredTop sz="83453" autoAdjust="0"/>
  </p:normalViewPr>
  <p:slideViewPr>
    <p:cSldViewPr>
      <p:cViewPr varScale="1">
        <p:scale>
          <a:sx n="72" d="100"/>
          <a:sy n="72" d="100"/>
        </p:scale>
        <p:origin x="-122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7710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9147EF-9B4B-4DAB-8232-5C3B1A1FBE19}" type="datetimeFigureOut">
              <a:rPr lang="pt-BR"/>
              <a:pPr>
                <a:defRPr/>
              </a:pPr>
              <a:t>21/06/2019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574"/>
            <a:ext cx="3038604" cy="465340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160" y="8829574"/>
            <a:ext cx="3038604" cy="465340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08AE60-5498-40C1-9B4A-47D99611B4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235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5341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160" y="1"/>
            <a:ext cx="3038604" cy="465341"/>
          </a:xfrm>
          <a:prstGeom prst="rect">
            <a:avLst/>
          </a:prstGeom>
        </p:spPr>
        <p:txBody>
          <a:bodyPr vert="horz" lIns="91492" tIns="45746" rIns="91492" bIns="457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CC53B7-631C-42E0-A78B-1ADAB8687602}" type="datetimeFigureOut">
              <a:rPr lang="pt-BR"/>
              <a:pPr>
                <a:defRPr/>
              </a:pPr>
              <a:t>21/06/2019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2" tIns="45746" rIns="91492" bIns="45746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714" y="4415531"/>
            <a:ext cx="5608975" cy="4183603"/>
          </a:xfrm>
          <a:prstGeom prst="rect">
            <a:avLst/>
          </a:prstGeom>
        </p:spPr>
        <p:txBody>
          <a:bodyPr vert="horz" lIns="91492" tIns="45746" rIns="91492" bIns="45746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574"/>
            <a:ext cx="3038604" cy="465340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160" y="8829574"/>
            <a:ext cx="3038604" cy="465340"/>
          </a:xfrm>
          <a:prstGeom prst="rect">
            <a:avLst/>
          </a:prstGeom>
        </p:spPr>
        <p:txBody>
          <a:bodyPr vert="horz" lIns="91492" tIns="45746" rIns="91492" bIns="4574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FDCEBD-067D-4BC9-B2DC-569E0D54A9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286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137735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DCEBD-067D-4BC9-B2DC-569E0D54A901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785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113773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505103-445D-4C3C-891E-47608494EA36}" type="slidenum">
              <a:rPr lang="en-US" altLang="pt-BR"/>
              <a:pPr/>
              <a:t>‹nº›</a:t>
            </a:fld>
            <a:endParaRPr lang="en-US" alt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4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38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7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28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17499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505103-445D-4C3C-891E-47608494EA36}" type="slidenum">
              <a:rPr lang="en-US" altLang="pt-BR"/>
              <a:pPr/>
              <a:t>‹nº›</a:t>
            </a:fld>
            <a:endParaRPr lang="en-US" alt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18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02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21/06/2019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9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31" r:id="rId2"/>
    <p:sldLayoutId id="2147483835" r:id="rId3"/>
    <p:sldLayoutId id="2147483836" r:id="rId4"/>
    <p:sldLayoutId id="2147483849" r:id="rId5"/>
    <p:sldLayoutId id="2147483850" r:id="rId6"/>
    <p:sldLayoutId id="21474838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videncia.gov.b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mailto:progest&#227;o.rpps@previdencia.gov.b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helio.fernandes@previdencia.gov.br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" y="188640"/>
            <a:ext cx="1219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  <a:cs typeface="Arial" panose="020B0604020202020204" pitchFamily="34" charset="0"/>
            </a:endParaRPr>
          </a:p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  <a:cs typeface="Arial" panose="020B0604020202020204" pitchFamily="34" charset="0"/>
            </a:endParaRPr>
          </a:p>
          <a:p>
            <a:pPr algn="ctr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  <a:cs typeface="Arial" panose="020B0604020202020204" pitchFamily="34" charset="0"/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OFICINA SPREV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PRÓ-GESTÃO </a:t>
            </a: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RPPS</a:t>
            </a:r>
          </a:p>
          <a:p>
            <a:pPr algn="ctr">
              <a:defRPr/>
            </a:pP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algn="ctr">
              <a:defRPr/>
            </a:pPr>
            <a:r>
              <a:rPr lang="pt-BR" sz="2800" b="1" dirty="0" smtClean="0"/>
              <a:t>PASSO A PASSO PARA IMPLEMENTAÇÃO </a:t>
            </a:r>
            <a:r>
              <a:rPr lang="pt-BR" sz="2800" dirty="0" smtClean="0"/>
              <a:t> </a:t>
            </a:r>
            <a:endParaRPr lang="pt-BR" altLang="pt-BR" sz="2800" b="1" spc="300" dirty="0" smtClean="0"/>
          </a:p>
          <a:p>
            <a:pPr algn="r">
              <a:lnSpc>
                <a:spcPct val="80000"/>
              </a:lnSpc>
            </a:pPr>
            <a:endParaRPr lang="pt-BR" altLang="pt-BR" sz="1600" b="1" spc="300" dirty="0" smtClean="0"/>
          </a:p>
          <a:p>
            <a:pPr algn="r">
              <a:lnSpc>
                <a:spcPct val="80000"/>
              </a:lnSpc>
            </a:pPr>
            <a:endParaRPr lang="pt-BR" altLang="pt-BR" sz="1600" b="1" spc="300" dirty="0"/>
          </a:p>
          <a:p>
            <a:pPr algn="r">
              <a:lnSpc>
                <a:spcPct val="80000"/>
              </a:lnSpc>
            </a:pPr>
            <a:endParaRPr lang="pt-BR" altLang="pt-BR" sz="1600" b="1" spc="300" dirty="0" smtClean="0"/>
          </a:p>
          <a:p>
            <a:pPr algn="r">
              <a:lnSpc>
                <a:spcPct val="80000"/>
              </a:lnSpc>
            </a:pPr>
            <a:endParaRPr lang="pt-BR" altLang="pt-BR" sz="1600" b="1" spc="300" dirty="0"/>
          </a:p>
          <a:p>
            <a:pPr algn="r">
              <a:lnSpc>
                <a:spcPct val="80000"/>
              </a:lnSpc>
            </a:pPr>
            <a:endParaRPr lang="pt-BR" altLang="pt-BR" sz="1600" b="1" spc="300" dirty="0" smtClean="0"/>
          </a:p>
          <a:p>
            <a:pPr algn="r">
              <a:lnSpc>
                <a:spcPct val="80000"/>
              </a:lnSpc>
            </a:pPr>
            <a:r>
              <a:rPr lang="pt-BR" altLang="pt-BR" sz="1600" b="1" spc="300" dirty="0" smtClean="0"/>
              <a:t>Foz do Iguaçu- PR, </a:t>
            </a:r>
            <a:r>
              <a:rPr lang="pt-BR" altLang="pt-BR" sz="1600" b="1" spc="300" dirty="0" smtClean="0"/>
              <a:t>27 </a:t>
            </a:r>
            <a:r>
              <a:rPr lang="pt-BR" altLang="pt-BR" sz="1600" b="1" spc="300" dirty="0" smtClean="0"/>
              <a:t>de junho de 2019</a:t>
            </a:r>
            <a:endParaRPr lang="pt-BR" altLang="pt-BR" sz="1600" b="1" spc="300" dirty="0"/>
          </a:p>
          <a:p>
            <a:pPr algn="ctr">
              <a:lnSpc>
                <a:spcPct val="80000"/>
              </a:lnSpc>
            </a:pPr>
            <a:endParaRPr lang="pt-BR" altLang="pt-BR" sz="2400" b="1" spc="3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1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23392" y="1196752"/>
            <a:ext cx="108006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 smtClean="0"/>
              <a:t>Demonstrar </a:t>
            </a:r>
            <a:r>
              <a:rPr lang="pt-BR" sz="2400" dirty="0"/>
              <a:t>o interesse da Alta Administração - Envolvimento do Gestor do RPPS </a:t>
            </a:r>
            <a:endParaRPr lang="pt-BR" sz="24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endParaRPr lang="pt-BR" sz="2400" dirty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/>
              <a:t>Indicar um </a:t>
            </a:r>
            <a:r>
              <a:rPr lang="pt-BR" sz="2400" dirty="0" smtClean="0"/>
              <a:t>responsável </a:t>
            </a:r>
            <a:r>
              <a:rPr lang="pt-BR" sz="2400" dirty="0"/>
              <a:t>pela implantação: Pessoa, Órgão da estrutura do RPPS, um Grupo de Trabalho </a:t>
            </a:r>
            <a:r>
              <a:rPr lang="pt-BR" sz="2400" dirty="0"/>
              <a:t>-</a:t>
            </a:r>
            <a:r>
              <a:rPr lang="pt-BR" sz="2400" dirty="0" smtClean="0"/>
              <a:t> GT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pt-BR" sz="2400" dirty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/>
              <a:t>Estudar o Manual </a:t>
            </a:r>
            <a:endParaRPr lang="pt-BR" sz="24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endParaRPr lang="pt-BR" sz="2400" dirty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/>
              <a:t>Fazer o diagnóstico do RPPS - Ação por Ação (Que Nível de Aderência está mais próximo de ser atendido?). Lembrem que algumas ações já são exigências da própria legislação!!</a:t>
            </a:r>
          </a:p>
          <a:p>
            <a:pPr algn="just" eaLnBrk="1" fontAlgn="auto" hangingPunct="1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33251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67916" y="1052736"/>
            <a:ext cx="108006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/>
              <a:t>Observar as ações a serem atendidas e quais não serão objeto de auditoria para certificações até 2020 (Nível I - 17 ações, Nível II - 19 ações e Nível III - 21 ações). Qual Nível queremos ser certificados</a:t>
            </a:r>
            <a:r>
              <a:rPr lang="pt-BR" sz="2400" dirty="0" smtClean="0"/>
              <a:t>?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pt-BR" sz="2400" dirty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/>
              <a:t>Verificar a disponibilidade de </a:t>
            </a:r>
            <a:r>
              <a:rPr lang="pt-BR" sz="2400" dirty="0" smtClean="0"/>
              <a:t>orçamento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pt-BR" sz="2400" dirty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/>
              <a:t>Apresentar ao Gestor do RPPS o diagnóstico e as providências necessárias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pt-BR" sz="2400" dirty="0" smtClean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 smtClean="0"/>
              <a:t>Elaborar </a:t>
            </a:r>
            <a:r>
              <a:rPr lang="pt-BR" sz="2400" dirty="0"/>
              <a:t>e encaminhar Termo de Adesão à SPREV (Não necessita fazer referência ao Nível pretendido</a:t>
            </a:r>
            <a:r>
              <a:rPr lang="pt-BR" sz="2400" dirty="0" smtClean="0"/>
              <a:t>)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pt-BR" sz="24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400" dirty="0"/>
              <a:t>Envolver </a:t>
            </a:r>
            <a:r>
              <a:rPr lang="pt-BR" sz="2400" dirty="0" smtClean="0"/>
              <a:t>todo </a:t>
            </a:r>
            <a:r>
              <a:rPr lang="pt-BR" sz="2400" dirty="0"/>
              <a:t>o corpo técnico do RPPS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pt-BR" sz="2400" dirty="0"/>
          </a:p>
          <a:p>
            <a:pPr marL="342900" indent="-342900" algn="just">
              <a:buFont typeface="Wingdings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42350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63352" y="1268760"/>
            <a:ext cx="112332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itchFamily="2" charset="2"/>
              <a:buChar char="ü"/>
            </a:pPr>
            <a:r>
              <a:rPr lang="pt-BR" sz="2400" dirty="0"/>
              <a:t>Elaborar um Plano de Ação (o que, como, quem, onde fazer, quanto custa, até </a:t>
            </a:r>
            <a:r>
              <a:rPr lang="pt-BR" sz="2400" dirty="0" smtClean="0"/>
              <a:t>quando):</a:t>
            </a:r>
            <a:endParaRPr lang="pt-BR" sz="2400" dirty="0"/>
          </a:p>
          <a:p>
            <a:pPr algn="just"/>
            <a:endParaRPr lang="pt-BR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/>
              <a:t>Há necessidade de atualizar o site</a:t>
            </a:r>
            <a:r>
              <a:rPr lang="pt-BR" sz="2400" dirty="0" smtClean="0"/>
              <a:t>?</a:t>
            </a:r>
          </a:p>
          <a:p>
            <a:pPr marL="457200" lvl="0" indent="-457200" algn="just">
              <a:buFont typeface="Wingdings" pitchFamily="2" charset="2"/>
              <a:buChar char="ü"/>
            </a:pPr>
            <a:endParaRPr lang="pt-BR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/>
              <a:t>Há necessidade de treinamento (Técnicos, Conselheiros, CPA 10, Controle Interno)? Foi realizado o Levantamento de Necessidade de Treinamento </a:t>
            </a:r>
            <a:r>
              <a:rPr lang="pt-BR" sz="2400" dirty="0" smtClean="0"/>
              <a:t>– LNT</a:t>
            </a:r>
          </a:p>
          <a:p>
            <a:pPr lvl="0" algn="just"/>
            <a:endParaRPr lang="pt-BR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/>
              <a:t>Há necessidade de envolver outras Secretarias (Controladoria, Ouvidoria, Secretaria de Administração/Gestão, Secretaria de Saúde)?</a:t>
            </a:r>
          </a:p>
          <a:p>
            <a:pPr algn="just"/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496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67408" y="1484784"/>
            <a:ext cx="10801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pt-BR" sz="2400" dirty="0"/>
              <a:t>Há necessidade de contratação de consultoria para implantação (Mapeamento, </a:t>
            </a:r>
            <a:r>
              <a:rPr lang="pt-BR" sz="2400" dirty="0" err="1"/>
              <a:t>Manualização</a:t>
            </a:r>
            <a:r>
              <a:rPr lang="pt-BR" sz="2400" dirty="0"/>
              <a:t>) ou vamos realizar </a:t>
            </a:r>
            <a:r>
              <a:rPr lang="pt-BR" sz="2400" dirty="0" smtClean="0"/>
              <a:t>internamente?</a:t>
            </a:r>
          </a:p>
          <a:p>
            <a:pPr lvl="0" algn="just"/>
            <a:endParaRPr lang="pt-BR" sz="2400" dirty="0"/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BR" sz="2400" dirty="0"/>
              <a:t>Há necessidade de elaboração de relatórios (Governança, Atuarial</a:t>
            </a:r>
            <a:r>
              <a:rPr lang="pt-BR" sz="2400" dirty="0" smtClean="0"/>
              <a:t>)?</a:t>
            </a:r>
          </a:p>
          <a:p>
            <a:pPr lvl="0" algn="just"/>
            <a:endParaRPr lang="pt-BR" sz="2400" dirty="0"/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BR" sz="2400" dirty="0"/>
              <a:t>Há necessidade de melhor </a:t>
            </a:r>
            <a:r>
              <a:rPr lang="pt-BR" sz="2400" dirty="0" smtClean="0"/>
              <a:t>estruturar </a:t>
            </a:r>
            <a:r>
              <a:rPr lang="pt-BR" sz="2400" dirty="0"/>
              <a:t>as atas das reuniões dos Conselhos e do </a:t>
            </a:r>
            <a:r>
              <a:rPr lang="pt-BR" sz="2400" dirty="0" smtClean="0"/>
              <a:t>Comitê </a:t>
            </a:r>
            <a:r>
              <a:rPr lang="pt-BR" sz="2400" dirty="0"/>
              <a:t>de Investimentos</a:t>
            </a:r>
            <a:r>
              <a:rPr lang="pt-BR" sz="2400" dirty="0" smtClean="0"/>
              <a:t>?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pt-BR" sz="2400" dirty="0"/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pt-BR" sz="2400" dirty="0"/>
              <a:t>Há necessidade de encaminhar a base de dados cadastral atualizada para Secretaria de Previdência - SPREV?</a:t>
            </a:r>
          </a:p>
          <a:p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892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23392" y="980728"/>
            <a:ext cx="110172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/>
              <a:t>Há necessidade de elaboração de um planejamento anual/planejamento estratégico</a:t>
            </a:r>
            <a:r>
              <a:rPr lang="pt-BR" sz="2400" dirty="0" smtClean="0"/>
              <a:t>?</a:t>
            </a:r>
          </a:p>
          <a:p>
            <a:pPr lvl="0" algn="just"/>
            <a:endParaRPr lang="pt-BR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/>
              <a:t>Há necessidade de elaborar portaria pelo Gestor do RPPS (Política de Segurança da Informação/Código de Ética</a:t>
            </a:r>
            <a:r>
              <a:rPr lang="pt-BR" sz="2400" dirty="0" smtClean="0"/>
              <a:t>)?</a:t>
            </a:r>
          </a:p>
          <a:p>
            <a:pPr lvl="0" algn="just"/>
            <a:endParaRPr lang="pt-BR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/>
              <a:t>Há necessidade de alterar a legislação (atribuições dos Conselhos; Mandato, Representação e Recondução</a:t>
            </a:r>
            <a:r>
              <a:rPr lang="pt-BR" sz="2400" dirty="0" smtClean="0"/>
              <a:t>)?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pt-BR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/>
              <a:t>Há necessidade de elaboração de cartilhas e de realização de audiências pública</a:t>
            </a:r>
            <a:r>
              <a:rPr lang="pt-BR" sz="2400" dirty="0" smtClean="0"/>
              <a:t>?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pt-BR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 smtClean="0"/>
              <a:t>Acompanhar a execução do Plano de Ação</a:t>
            </a:r>
            <a:endParaRPr lang="pt-BR" sz="2400" dirty="0"/>
          </a:p>
          <a:p>
            <a:pPr algn="just" eaLnBrk="1" fontAlgn="ctr" hangingPunct="1"/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590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79376" y="1052736"/>
            <a:ext cx="115212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/>
              <a:t>Elaborar Processo licitatório para escolha da empresa </a:t>
            </a:r>
            <a:r>
              <a:rPr lang="pt-BR" sz="2400" dirty="0" smtClean="0"/>
              <a:t>certificadora</a:t>
            </a:r>
          </a:p>
          <a:p>
            <a:pPr lvl="0" algn="just"/>
            <a:endParaRPr lang="pt-BR" sz="24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t-BR" sz="2400" dirty="0"/>
              <a:t>Na elaboração do Termo de Referência - TR determinar o tipo de contratação</a:t>
            </a:r>
            <a:r>
              <a:rPr lang="pt-BR" sz="2400" dirty="0" smtClean="0"/>
              <a:t>:</a:t>
            </a:r>
          </a:p>
          <a:p>
            <a:pPr lvl="0" algn="just"/>
            <a:endParaRPr lang="pt-BR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pt-BR" sz="2400" dirty="0"/>
              <a:t>Apenas Auditoria de Certificação? </a:t>
            </a: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pt-BR" sz="2400" dirty="0" err="1"/>
              <a:t>Pré</a:t>
            </a:r>
            <a:r>
              <a:rPr lang="pt-BR" sz="2400" dirty="0"/>
              <a:t>-Auditoria de Certificação e Auditoria de Certificação </a:t>
            </a: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pt-BR" sz="2400" dirty="0"/>
              <a:t>Auditoria de Certificação e Auditoria de Supervisão - obrigatória para os Níveis III e IV</a:t>
            </a: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pt-BR" sz="2400" dirty="0" err="1"/>
              <a:t>Pré</a:t>
            </a:r>
            <a:r>
              <a:rPr lang="pt-BR" sz="2400" dirty="0"/>
              <a:t>-Auditoria de Certificação, Auditoria de Certificação e  Auditoria de </a:t>
            </a:r>
            <a:r>
              <a:rPr lang="pt-BR" sz="2400" dirty="0" smtClean="0"/>
              <a:t>Supervisão</a:t>
            </a:r>
          </a:p>
          <a:p>
            <a:pPr marL="342900" lvl="0" indent="-342900" algn="just">
              <a:buFont typeface="Wingdings" pitchFamily="2" charset="2"/>
              <a:buChar char="q"/>
            </a:pPr>
            <a:endParaRPr lang="pt-BR" sz="2400" dirty="0"/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pt-BR" sz="2400" dirty="0"/>
              <a:t>Agendar </a:t>
            </a:r>
            <a:r>
              <a:rPr lang="pt-BR" sz="2400" dirty="0" err="1"/>
              <a:t>Pré</a:t>
            </a:r>
            <a:r>
              <a:rPr lang="pt-BR" sz="2400" dirty="0"/>
              <a:t>-Auditoria de Certificação e/ou Auditoria de Certificação 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81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574559" y="992922"/>
            <a:ext cx="10850033" cy="70788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PRÓ-GESTÃO RPPS - COMO ADERIR...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95400" y="1844824"/>
            <a:ext cx="10561340" cy="321468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Passos: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  <a:hlinkClick r:id="rId3"/>
              </a:rPr>
              <a:t>www.previdencia.gov.br</a:t>
            </a:r>
            <a:endParaRPr lang="pt-BR" sz="2000" dirty="0" smtClean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Previdência no Serviço Público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Mais Informações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err="1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Pró-Gestão</a:t>
            </a: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RPPS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Formulários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Termo de Adesão do </a:t>
            </a:r>
            <a:r>
              <a:rPr lang="pt-BR" sz="2000" dirty="0" err="1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Pró-Gestão</a:t>
            </a: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RPPS (preencher, </a:t>
            </a:r>
            <a:r>
              <a:rPr lang="pt-BR" sz="2000" dirty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d</a:t>
            </a: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igitalizar e encaminhar para o e-mail: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  <a:hlinkClick r:id="rId4"/>
              </a:rPr>
              <a:t>progestao.rpps@previdencia.gov.br</a:t>
            </a:r>
            <a:endParaRPr lang="pt-BR" sz="2000" dirty="0" smtClean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 smtClean="0">
                <a:latin typeface="Times New Roman" pitchFamily="18" charset="0"/>
                <a:ea typeface="MS Mincho" panose="02020609040205080304" pitchFamily="49" charset="-128"/>
                <a:cs typeface="Times New Roman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 smtClean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pt-BR" sz="2000" dirty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pt-BR" sz="2000" dirty="0" smtClean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latin typeface="Times New Roman" pitchFamily="18" charset="0"/>
              <a:ea typeface="MS Mincho" panose="02020609040205080304" pitchFamily="49" charset="-128"/>
              <a:cs typeface="Times New Roman" pitchFamily="18" charset="0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240" y="5013028"/>
            <a:ext cx="30734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7410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391477" y="1412776"/>
            <a:ext cx="1017713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pt-B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Erie Bold"/>
              </a:rPr>
              <a:t>Secretaria </a:t>
            </a:r>
            <a:r>
              <a:rPr lang="en-US" altLang="pt-B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Erie Bold"/>
              </a:rPr>
              <a:t>Especial de Previdência e Trabalho - </a:t>
            </a:r>
            <a:r>
              <a:rPr lang="en-US" altLang="pt-BR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Erie Bold"/>
              </a:rPr>
              <a:t>SEPRT</a:t>
            </a:r>
            <a:endParaRPr lang="en-US" altLang="pt-BR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Erie Bold"/>
            </a:endParaRPr>
          </a:p>
          <a:p>
            <a:pPr algn="ctr">
              <a:lnSpc>
                <a:spcPct val="150000"/>
              </a:lnSpc>
            </a:pPr>
            <a:r>
              <a:rPr lang="en-US" altLang="pt-BR" sz="2000" b="1" dirty="0" smtClean="0">
                <a:latin typeface="Times New Roman" pitchFamily="18" charset="0"/>
                <a:cs typeface="Times New Roman" pitchFamily="18" charset="0"/>
                <a:sym typeface="Erie Bold"/>
                <a:hlinkClick r:id="rId2"/>
              </a:rPr>
              <a:t>helio.fernandes@previdencia.gov.br</a:t>
            </a:r>
            <a:endParaRPr lang="en-US" altLang="pt-BR" sz="2000" b="1" dirty="0">
              <a:latin typeface="Times New Roman" pitchFamily="18" charset="0"/>
              <a:cs typeface="Times New Roman" pitchFamily="18" charset="0"/>
              <a:sym typeface="Erie Bold"/>
            </a:endParaRPr>
          </a:p>
          <a:p>
            <a:pPr algn="ctr">
              <a:lnSpc>
                <a:spcPct val="150000"/>
              </a:lnSpc>
            </a:pPr>
            <a:r>
              <a:rPr lang="en-US" altLang="pt-BR" sz="2000" b="1" dirty="0">
                <a:latin typeface="Times New Roman" pitchFamily="18" charset="0"/>
                <a:cs typeface="Times New Roman" pitchFamily="18" charset="0"/>
                <a:sym typeface="Erie Bold"/>
              </a:rPr>
              <a:t>61-2021-5717</a:t>
            </a:r>
          </a:p>
          <a:p>
            <a:pPr algn="ctr">
              <a:lnSpc>
                <a:spcPct val="80000"/>
              </a:lnSpc>
            </a:pPr>
            <a:endParaRPr lang="pt-BR" alt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88" y="1988840"/>
            <a:ext cx="34004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295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13117</TotalTime>
  <Words>479</Words>
  <Application>Microsoft Office PowerPoint</Application>
  <PresentationFormat>Personalizar</PresentationFormat>
  <Paragraphs>94</Paragraphs>
  <Slides>9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Demografia</dc:title>
  <dc:creator>46163212134</dc:creator>
  <cp:lastModifiedBy>Helio Carneiro Fernandes - MPS</cp:lastModifiedBy>
  <cp:revision>861</cp:revision>
  <cp:lastPrinted>2018-10-04T17:59:26Z</cp:lastPrinted>
  <dcterms:created xsi:type="dcterms:W3CDTF">2016-02-12T16:57:42Z</dcterms:created>
  <dcterms:modified xsi:type="dcterms:W3CDTF">2019-06-21T19:19:57Z</dcterms:modified>
</cp:coreProperties>
</file>